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7" r:id="rId5"/>
    <p:sldId id="260" r:id="rId6"/>
    <p:sldId id="261" r:id="rId7"/>
    <p:sldId id="262" r:id="rId8"/>
    <p:sldId id="266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gical Operations" initials="LO" lastIdx="5" clrIdx="0">
    <p:extLst>
      <p:ext uri="{19B8F6BF-5375-455C-9EA6-DF929625EA0E}">
        <p15:presenceInfo xmlns:p15="http://schemas.microsoft.com/office/powerpoint/2012/main" userId="a176486238cec2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00"/>
    <a:srgbClr val="C2D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CCB7C-B6CF-4B32-8FE8-CA412291A09C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8103D-9E1D-4905-9D18-05CE245CC3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426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A20-22A6-484C-9356-7C881434242C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838200"/>
            <a:ext cx="5010150" cy="2819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886200"/>
            <a:ext cx="54864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4878-FDE7-4851-AA90-1CE295DD1B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74185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664D3-F719-4A22-8307-B43217227B1D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2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703A8-9A8B-46FE-BB84-AEC0EA7C2F5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2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73813-AC12-41D9-BBB4-B7ECC6C9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25311" y="6416675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2B3014-0C27-462D-9BAE-11ACD3531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9801" y="6416674"/>
            <a:ext cx="6239309" cy="365125"/>
          </a:xfrm>
        </p:spPr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1CB5D-0158-49A3-A1CB-02B3C2BF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4711" y="6416673"/>
            <a:ext cx="771089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7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9211-6E92-4925-A565-FCEBA3495B1E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9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5026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8516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98592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3469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9799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0720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4C5E-092B-4C8A-9AB8-A7F4932F8FF3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06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AC118-67FA-4F16-A8F1-B556B8784568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4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4" y="2249487"/>
            <a:ext cx="99059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DFF1A-B503-4C77-9B5C-0E42429E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9C2B95-0B5A-4FDA-8EE0-33521FBB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662F9-9DE0-4D5A-B449-ACA68E5A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12A9-9A53-4318-BE36-C9EFC3FA3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76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070E-2F8C-4414-B17F-5FBDFB2E310B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3AC8582-C6E6-4B6A-A39A-B0E3B904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5694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988FA5-A7EB-4A36-AA2F-0C64AC27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063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27DCA-BFE9-4F87-9156-3D2439D1D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809019"/>
            <a:ext cx="9905999" cy="17733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79738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1CD37-8872-42D9-8512-BE29BDE5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3E5-FA00-4B97-8596-9412BF931EBE}" type="datetime1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DB15D-D459-478C-B64A-985B7F4D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AD998-30E3-4B07-B36A-B10E0CD3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57C38722-C890-4B81-9126-FE9D0F7FFD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141411" y="685800"/>
            <a:ext cx="5856721" cy="3886200"/>
          </a:xfrm>
        </p:spPr>
        <p:txBody>
          <a:bodyPr/>
          <a:lstStyle/>
          <a:p>
            <a:r>
              <a:rPr lang="en-US" dirty="0"/>
              <a:t>Click icon to add media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85AB65-23D1-4D68-95E1-A54F4C5D5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1411" y="4762500"/>
            <a:ext cx="5856720" cy="12954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EB8F3-74BB-4C41-9087-28632239B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9281"/>
          <a:stretch/>
        </p:blipFill>
        <p:spPr>
          <a:xfrm>
            <a:off x="9448800" y="1844673"/>
            <a:ext cx="2057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4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8B3C4-D791-4F70-B86D-18967F9540E3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4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2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5F0-0D37-448E-8FE4-4468589E0CC2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7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0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A9F97-76A8-4666-BF4B-892AFBB430D6}"/>
              </a:ext>
            </a:extLst>
          </p:cNvPr>
          <p:cNvGrpSpPr/>
          <p:nvPr userDrawn="1"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A93974-C352-4B3F-9E0D-22AEDFD8305D}"/>
                </a:ext>
              </a:extLst>
            </p:cNvPr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8" name="Rectangle 5">
                <a:extLst>
                  <a:ext uri="{FF2B5EF4-FFF2-40B4-BE49-F238E27FC236}">
                    <a16:creationId xmlns:a16="http://schemas.microsoft.com/office/drawing/2014/main" id="{42FA9F78-7B54-4E5F-8BC8-CC42A8AF4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9E62A268-CCAC-48AE-974B-BDEA9DE35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CDD1DC59-30F8-46A5-BED8-2488A79D63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DC45FCCE-603E-4FB6-86EF-D6783B18E8FA}"/>
                  </a:ext>
                </a:extLst>
              </p:cNvPr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52C0E13-6567-407C-9C50-0E0D2A6CC1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4E5C623F-F08C-435C-8438-B16722C6E8D4}"/>
                  </a:ext>
                </a:extLst>
              </p:cNvPr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E9A9BB7F-7E2B-42F4-A255-4D43CF6D3FA4}"/>
                  </a:ext>
                </a:extLst>
              </p:cNvPr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93BBA9A7-A66F-4E29-8332-9CEF524AE7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8BE12C7B-F87B-497F-A325-3CA99FDB88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4">
                <a:extLst>
                  <a:ext uri="{FF2B5EF4-FFF2-40B4-BE49-F238E27FC236}">
                    <a16:creationId xmlns:a16="http://schemas.microsoft.com/office/drawing/2014/main" id="{BE7915B5-F81A-488B-8DBA-5F5E44154411}"/>
                  </a:ext>
                </a:extLst>
              </p:cNvPr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5">
                <a:extLst>
                  <a:ext uri="{FF2B5EF4-FFF2-40B4-BE49-F238E27FC236}">
                    <a16:creationId xmlns:a16="http://schemas.microsoft.com/office/drawing/2014/main" id="{2946BE65-FD45-4AF9-8D35-BB41B16410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715F790E-2046-40D9-A344-585A73D0D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11CDCCAE-3F01-4827-B14F-77305DF8DD79}"/>
                  </a:ext>
                </a:extLst>
              </p:cNvPr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DED520C-DCCE-4D6F-A273-A75244F7362F}"/>
                  </a:ext>
                </a:extLst>
              </p:cNvPr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E09BB5F5-EF3C-4F30-A3D1-97249CB60217}"/>
                  </a:ext>
                </a:extLst>
              </p:cNvPr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FDC7C343-67A3-49A1-AD96-FDE1283D9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Rectangle 21">
                <a:extLst>
                  <a:ext uri="{FF2B5EF4-FFF2-40B4-BE49-F238E27FC236}">
                    <a16:creationId xmlns:a16="http://schemas.microsoft.com/office/drawing/2014/main" id="{855392E4-3BB2-4EE1-9354-3B8931A3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1100359F-76B0-40FD-8F02-EE9E3262EBE5}"/>
                  </a:ext>
                </a:extLst>
              </p:cNvPr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3">
                <a:extLst>
                  <a:ext uri="{FF2B5EF4-FFF2-40B4-BE49-F238E27FC236}">
                    <a16:creationId xmlns:a16="http://schemas.microsoft.com/office/drawing/2014/main" id="{8EEA50BE-14CD-4305-927B-0D03C0CE18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24">
                <a:extLst>
                  <a:ext uri="{FF2B5EF4-FFF2-40B4-BE49-F238E27FC236}">
                    <a16:creationId xmlns:a16="http://schemas.microsoft.com/office/drawing/2014/main" id="{1F792664-D6CB-40C4-9519-42D63102537E}"/>
                  </a:ext>
                </a:extLst>
              </p:cNvPr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5E4F2FEC-30AA-4F3B-B552-995036BE5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DD951CD5-1ACE-4D4E-ACFC-F07271F3BF25}"/>
                  </a:ext>
                </a:extLst>
              </p:cNvPr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7">
                <a:extLst>
                  <a:ext uri="{FF2B5EF4-FFF2-40B4-BE49-F238E27FC236}">
                    <a16:creationId xmlns:a16="http://schemas.microsoft.com/office/drawing/2014/main" id="{9350933E-090D-4165-A3AD-A3843FEE0256}"/>
                  </a:ext>
                </a:extLst>
              </p:cNvPr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8">
                <a:extLst>
                  <a:ext uri="{FF2B5EF4-FFF2-40B4-BE49-F238E27FC236}">
                    <a16:creationId xmlns:a16="http://schemas.microsoft.com/office/drawing/2014/main" id="{4B3B5C22-6FE0-4F56-B72A-5867B2E67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9">
                <a:extLst>
                  <a:ext uri="{FF2B5EF4-FFF2-40B4-BE49-F238E27FC236}">
                    <a16:creationId xmlns:a16="http://schemas.microsoft.com/office/drawing/2014/main" id="{60EFFE8F-68C1-4BC7-8943-9CD6319DC3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30">
                <a:extLst>
                  <a:ext uri="{FF2B5EF4-FFF2-40B4-BE49-F238E27FC236}">
                    <a16:creationId xmlns:a16="http://schemas.microsoft.com/office/drawing/2014/main" id="{DB9C8C8C-5550-4831-AF1C-F93EBD62DCAD}"/>
                  </a:ext>
                </a:extLst>
              </p:cNvPr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31">
                <a:extLst>
                  <a:ext uri="{FF2B5EF4-FFF2-40B4-BE49-F238E27FC236}">
                    <a16:creationId xmlns:a16="http://schemas.microsoft.com/office/drawing/2014/main" id="{C672E4DA-411F-43EA-BDA4-5B9664C2DB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0C690D-3695-41D7-B657-131A874C4A2B}"/>
                </a:ext>
              </a:extLst>
            </p:cNvPr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8" name="Freeform 32">
                <a:extLst>
                  <a:ext uri="{FF2B5EF4-FFF2-40B4-BE49-F238E27FC236}">
                    <a16:creationId xmlns:a16="http://schemas.microsoft.com/office/drawing/2014/main" id="{B1C9B07A-07D1-4081-93A4-C6E040EE6A46}"/>
                  </a:ext>
                </a:extLst>
              </p:cNvPr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9" name="Freeform 33">
                <a:extLst>
                  <a:ext uri="{FF2B5EF4-FFF2-40B4-BE49-F238E27FC236}">
                    <a16:creationId xmlns:a16="http://schemas.microsoft.com/office/drawing/2014/main" id="{91505487-618C-4959-AB9E-F40DBA1C9F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" name="Freeform 34">
                <a:extLst>
                  <a:ext uri="{FF2B5EF4-FFF2-40B4-BE49-F238E27FC236}">
                    <a16:creationId xmlns:a16="http://schemas.microsoft.com/office/drawing/2014/main" id="{B8A1AF23-0176-4B8A-857C-19ACDBB92A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" name="Freeform 35">
                <a:extLst>
                  <a:ext uri="{FF2B5EF4-FFF2-40B4-BE49-F238E27FC236}">
                    <a16:creationId xmlns:a16="http://schemas.microsoft.com/office/drawing/2014/main" id="{BFF22220-2599-4D4C-A66C-FD6005D79766}"/>
                  </a:ext>
                </a:extLst>
              </p:cNvPr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6">
                <a:extLst>
                  <a:ext uri="{FF2B5EF4-FFF2-40B4-BE49-F238E27FC236}">
                    <a16:creationId xmlns:a16="http://schemas.microsoft.com/office/drawing/2014/main" id="{137677F3-A249-4F62-9364-2968B430F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366F459C-C803-48F1-B078-D43EA4C269FA}"/>
                  </a:ext>
                </a:extLst>
              </p:cNvPr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8">
                <a:extLst>
                  <a:ext uri="{FF2B5EF4-FFF2-40B4-BE49-F238E27FC236}">
                    <a16:creationId xmlns:a16="http://schemas.microsoft.com/office/drawing/2014/main" id="{8C783082-2693-4245-9793-9E5163E1FD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9">
                <a:extLst>
                  <a:ext uri="{FF2B5EF4-FFF2-40B4-BE49-F238E27FC236}">
                    <a16:creationId xmlns:a16="http://schemas.microsoft.com/office/drawing/2014/main" id="{E7B635FF-3483-459B-A21C-7B0FA7A9A06A}"/>
                  </a:ext>
                </a:extLst>
              </p:cNvPr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D3835D51-B480-49E0-8CE0-D5B19DF8D0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Rectangle 41">
                <a:extLst>
                  <a:ext uri="{FF2B5EF4-FFF2-40B4-BE49-F238E27FC236}">
                    <a16:creationId xmlns:a16="http://schemas.microsoft.com/office/drawing/2014/main" id="{E1D4E4DC-BCBA-4433-B0CA-75525195D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</p:spTree>
    <p:extLst>
      <p:ext uri="{BB962C8B-B14F-4D97-AF65-F5344CB8AC3E}">
        <p14:creationId xmlns:p14="http://schemas.microsoft.com/office/powerpoint/2010/main" val="18799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E39B-6790-46E2-9139-95A02672AA2F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2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631550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6416674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6416673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A9AE035-5D8A-4F85-9FCC-265E04B05D96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989" y="615597"/>
            <a:ext cx="353568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8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96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62" r:id="rId19"/>
    <p:sldLayoutId id="2147483664" r:id="rId20"/>
    <p:sldLayoutId id="2147483665" r:id="rId21"/>
    <p:sldLayoutId id="2147483674" r:id="rId22"/>
    <p:sldLayoutId id="214748369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Product Launch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It Means to Me</a:t>
            </a:r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34440" y="619125"/>
            <a:ext cx="6315075" cy="1477963"/>
          </a:xfrm>
        </p:spPr>
        <p:txBody>
          <a:bodyPr/>
          <a:lstStyle/>
          <a:p>
            <a:r>
              <a:rPr lang="en-US" dirty="0"/>
              <a:t>New Visions 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0" y="2862262"/>
            <a:ext cx="6666541" cy="17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Spring lineup is here!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Ready!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50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Visions Now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44" y="179288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41" y="1941433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28" y="1833200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227034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015" y="4199325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Products!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5AC163-FB20-4C8A-8476-75B22FA282B1}"/>
              </a:ext>
            </a:extLst>
          </p:cNvPr>
          <p:cNvSpPr/>
          <p:nvPr/>
        </p:nvSpPr>
        <p:spPr>
          <a:xfrm>
            <a:off x="691611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Marula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4F865E-DF0B-4A62-A037-CA5489735D1D}"/>
              </a:ext>
            </a:extLst>
          </p:cNvPr>
          <p:cNvSpPr/>
          <p:nvPr/>
        </p:nvSpPr>
        <p:spPr>
          <a:xfrm>
            <a:off x="895550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Our lightest, fastest, most powerful tablet yet.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1FB2D8-D7FB-41B3-9EBA-1FEB29B5B308}"/>
              </a:ext>
            </a:extLst>
          </p:cNvPr>
          <p:cNvSpPr/>
          <p:nvPr/>
        </p:nvSpPr>
        <p:spPr>
          <a:xfrm>
            <a:off x="2883957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Totara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18BDCB-B742-4C13-B5EF-49A5F90956FD}"/>
              </a:ext>
            </a:extLst>
          </p:cNvPr>
          <p:cNvSpPr/>
          <p:nvPr/>
        </p:nvSpPr>
        <p:spPr>
          <a:xfrm>
            <a:off x="3087897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lightning-fast mobile phone that supports our new Integrated Gaming Platform (IGP).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801320-06C0-4F32-A8F8-EC292C32F09E}"/>
              </a:ext>
            </a:extLst>
          </p:cNvPr>
          <p:cNvSpPr/>
          <p:nvPr/>
        </p:nvSpPr>
        <p:spPr>
          <a:xfrm>
            <a:off x="5076304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Sitka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8F5196-68F2-4FB8-B24E-DF58B16C447E}"/>
              </a:ext>
            </a:extLst>
          </p:cNvPr>
          <p:cNvSpPr/>
          <p:nvPr/>
        </p:nvSpPr>
        <p:spPr>
          <a:xfrm>
            <a:off x="5280243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most advanced web-based TV experience on the market.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CE578E-FDE3-405E-8414-E6DE1A19270A}"/>
              </a:ext>
            </a:extLst>
          </p:cNvPr>
          <p:cNvSpPr/>
          <p:nvPr/>
        </p:nvSpPr>
        <p:spPr>
          <a:xfrm>
            <a:off x="7268650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Nolina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08F898-417A-4C91-80FE-9A0F5118B2BE}"/>
              </a:ext>
            </a:extLst>
          </p:cNvPr>
          <p:cNvSpPr/>
          <p:nvPr/>
        </p:nvSpPr>
        <p:spPr>
          <a:xfrm>
            <a:off x="7472589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laptop that’s powerful for IGP gaming and smart for work.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48A852-78F5-4C77-A642-40D20CFBFEBB}"/>
              </a:ext>
            </a:extLst>
          </p:cNvPr>
          <p:cNvSpPr/>
          <p:nvPr/>
        </p:nvSpPr>
        <p:spPr>
          <a:xfrm>
            <a:off x="9460996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Parana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68BA6-10A9-4D6A-BFFE-76E66366E3DC}"/>
              </a:ext>
            </a:extLst>
          </p:cNvPr>
          <p:cNvSpPr/>
          <p:nvPr/>
        </p:nvSpPr>
        <p:spPr>
          <a:xfrm>
            <a:off x="9664935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center of the IGP system.</a:t>
            </a:r>
          </a:p>
        </p:txBody>
      </p:sp>
    </p:spTree>
    <p:extLst>
      <p:ext uri="{BB962C8B-B14F-4D97-AF65-F5344CB8AC3E}">
        <p14:creationId xmlns:p14="http://schemas.microsoft.com/office/powerpoint/2010/main" val="337783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This means to 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to Know Our New Family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Them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572" y="2249487"/>
            <a:ext cx="10821988" cy="3541714"/>
          </a:xfrm>
        </p:spPr>
        <p:txBody>
          <a:bodyPr>
            <a:normAutofit/>
          </a:bodyPr>
          <a:lstStyle/>
          <a:p>
            <a:r>
              <a:rPr lang="en-US" dirty="0"/>
              <a:t>Product information is in the Releases folder on your department’s shared drive</a:t>
            </a:r>
          </a:p>
          <a:p>
            <a:r>
              <a:rPr lang="en-US" dirty="0"/>
              <a:t>Selling points and branding information are in the Marketing folder</a:t>
            </a:r>
          </a:p>
          <a:p>
            <a:r>
              <a:rPr lang="en-US" dirty="0"/>
              <a:t>The Wiki will have the latest updates—check often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17EEE3B4-01DF-4313-B8AE-18F952120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660" y="3657600"/>
            <a:ext cx="2971800" cy="2971800"/>
          </a:xfrm>
          <a:prstGeom prst="rect">
            <a:avLst/>
          </a:prstGeo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03309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5B9ED87-BCF8-4CD2-A4F9-9D1CB5479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" b="15743"/>
          <a:stretch/>
        </p:blipFill>
        <p:spPr>
          <a:xfrm>
            <a:off x="0" y="-237077"/>
            <a:ext cx="13034962" cy="73321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3188" y="1658144"/>
            <a:ext cx="9906000" cy="3541712"/>
          </a:xfrm>
        </p:spPr>
        <p:txBody>
          <a:bodyPr/>
          <a:lstStyle/>
          <a:p>
            <a:r>
              <a:rPr lang="en-US" dirty="0"/>
              <a:t>All existing clients—starting tomorrow</a:t>
            </a:r>
          </a:p>
          <a:p>
            <a:r>
              <a:rPr lang="en-US" dirty="0"/>
              <a:t>Potential new clients—starting early next week</a:t>
            </a:r>
          </a:p>
          <a:p>
            <a:r>
              <a:rPr lang="en-US" dirty="0"/>
              <a:t>Media outlets—this Thursday</a:t>
            </a:r>
          </a:p>
          <a:p>
            <a:r>
              <a:rPr lang="en-US" dirty="0"/>
              <a:t>Friends and family—ASAP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2406" y="146051"/>
            <a:ext cx="6315075" cy="1477963"/>
          </a:xfrm>
        </p:spPr>
        <p:txBody>
          <a:bodyPr/>
          <a:lstStyle/>
          <a:p>
            <a:r>
              <a:rPr lang="en-US" dirty="0"/>
              <a:t>Prepare to Talk Them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71890D-0328-485E-825C-30EE5A41A0B5}"/>
              </a:ext>
            </a:extLst>
          </p:cNvPr>
          <p:cNvSpPr txBox="1"/>
          <p:nvPr/>
        </p:nvSpPr>
        <p:spPr>
          <a:xfrm>
            <a:off x="1600200" y="3998531"/>
            <a:ext cx="2543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6D00"/>
                </a:solidFill>
              </a:rPr>
              <a:t>Start the Buzz Now!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119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 to Remember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3000" y="2286000"/>
            <a:ext cx="9906000" cy="35417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value for Gross Margin (GM) is arrived at by subtracting the Cost of Goods (CG) from Total Sales (TS)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value for Inventory Turnover (IT) is arrived at by dividing Net Sales (NS) by the Average Retail Stock (ARS)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67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73C15C-8721-461A-8883-CDAE6684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-16933" y="0"/>
            <a:ext cx="12208933" cy="68675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" y="1645920"/>
            <a:ext cx="9906000" cy="3541713"/>
          </a:xfrm>
        </p:spPr>
        <p:txBody>
          <a:bodyPr/>
          <a:lstStyle/>
          <a:p>
            <a:r>
              <a:rPr lang="en-US" dirty="0"/>
              <a:t>Projected sales are huge</a:t>
            </a:r>
          </a:p>
          <a:p>
            <a:r>
              <a:rPr lang="en-US" dirty="0"/>
              <a:t>All production facilities are at 100%</a:t>
            </a:r>
          </a:p>
          <a:p>
            <a:r>
              <a:rPr lang="en-US" dirty="0"/>
              <a:t>Shipping partners are on standby</a:t>
            </a:r>
          </a:p>
          <a:p>
            <a:r>
              <a:rPr lang="en-US" dirty="0"/>
              <a:t>New sales reps are in place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1168" y="146304"/>
            <a:ext cx="6315075" cy="1477963"/>
          </a:xfrm>
        </p:spPr>
        <p:txBody>
          <a:bodyPr/>
          <a:lstStyle/>
          <a:p>
            <a:r>
              <a:rPr lang="en-US" dirty="0"/>
              <a:t>Brace for Tomorrow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2C65B6-496B-4C25-ADE0-070706AF9108}"/>
              </a:ext>
            </a:extLst>
          </p:cNvPr>
          <p:cNvSpPr txBox="1"/>
          <p:nvPr/>
        </p:nvSpPr>
        <p:spPr>
          <a:xfrm>
            <a:off x="2971800" y="4114800"/>
            <a:ext cx="3243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D00"/>
                </a:solidFill>
              </a:rPr>
              <a:t>Are You Ready?</a:t>
            </a:r>
          </a:p>
        </p:txBody>
      </p:sp>
    </p:spTree>
    <p:extLst>
      <p:ext uri="{BB962C8B-B14F-4D97-AF65-F5344CB8AC3E}">
        <p14:creationId xmlns:p14="http://schemas.microsoft.com/office/powerpoint/2010/main" val="3384155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538</TotalTime>
  <Words>289</Words>
  <Application>Microsoft Office PowerPoint</Application>
  <PresentationFormat>Widescreen</PresentationFormat>
  <Paragraphs>65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Circuit</vt:lpstr>
      <vt:lpstr>New Product Launch</vt:lpstr>
      <vt:lpstr>The Spring lineup is here!</vt:lpstr>
      <vt:lpstr>New Visions Now</vt:lpstr>
      <vt:lpstr>The New Products!</vt:lpstr>
      <vt:lpstr>What This means to me</vt:lpstr>
      <vt:lpstr>Know Them Now</vt:lpstr>
      <vt:lpstr>Prepare to Talk Them Up</vt:lpstr>
      <vt:lpstr>Formulas to Remember</vt:lpstr>
      <vt:lpstr>Brace for Tomorrow</vt:lpstr>
      <vt:lpstr>New Visions Now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Logical Operations</cp:lastModifiedBy>
  <cp:revision>55</cp:revision>
  <dcterms:created xsi:type="dcterms:W3CDTF">2012-08-06T18:45:32Z</dcterms:created>
  <dcterms:modified xsi:type="dcterms:W3CDTF">2019-06-03T20:07:29Z</dcterms:modified>
</cp:coreProperties>
</file>